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61" r:id="rId2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Aqua Grotesque" pitchFamily="2" charset="0"/>
      <p:regular r:id="rId10"/>
    </p:embeddedFont>
    <p:embeddedFont>
      <p:font typeface="Museo 300" panose="02000000000000000000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B505"/>
    <a:srgbClr val="B74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1294" autoAdjust="0"/>
  </p:normalViewPr>
  <p:slideViewPr>
    <p:cSldViewPr snapToGrid="0">
      <p:cViewPr>
        <p:scale>
          <a:sx n="51" d="100"/>
          <a:sy n="51" d="100"/>
        </p:scale>
        <p:origin x="254" y="2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8EE281-5CB3-41F7-A33F-530003BAAD9A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9B3218-4828-4F97-BBE8-D703FDEE1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09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92554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069609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39925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2961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734927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641975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52800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9767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5356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532539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97212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1DB13-4EE0-42C0-8F36-3A7A74E85BA2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6728E-EC31-404B-9271-B3ED477E73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17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://goeasy.com/communityproject/images/photo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940" b="20909"/>
          <a:stretch/>
        </p:blipFill>
        <p:spPr bwMode="auto">
          <a:xfrm>
            <a:off x="423042" y="1163535"/>
            <a:ext cx="11345913" cy="5321130"/>
          </a:xfrm>
          <a:prstGeom prst="rect">
            <a:avLst/>
          </a:prstGeom>
          <a:noFill/>
          <a:ln w="76200">
            <a:solidFill>
              <a:srgbClr val="FBB50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7572" t="9800" b="42475"/>
          <a:stretch/>
        </p:blipFill>
        <p:spPr>
          <a:xfrm>
            <a:off x="404447" y="1133099"/>
            <a:ext cx="5021992" cy="10683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t="6821" b="15981"/>
          <a:stretch/>
        </p:blipFill>
        <p:spPr>
          <a:xfrm>
            <a:off x="5360372" y="1163789"/>
            <a:ext cx="6389988" cy="105603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12192000" cy="70453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>
              <a:latin typeface="Aqua Grotesque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" y="-209378"/>
            <a:ext cx="119396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8000" dirty="0">
                <a:solidFill>
                  <a:schemeClr val="bg1">
                    <a:lumMod val="95000"/>
                  </a:schemeClr>
                </a:solidFill>
                <a:latin typeface="Aqua Grotesque" pitchFamily="2" charset="0"/>
              </a:rPr>
              <a:t>PAUSELAB – BECVILLE</a:t>
            </a:r>
            <a:endParaRPr lang="en-US" sz="6600" dirty="0">
              <a:solidFill>
                <a:schemeClr val="bg1">
                  <a:lumMod val="95000"/>
                </a:schemeClr>
              </a:solidFill>
              <a:latin typeface="Aqua Grotesque" pitchFamily="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117600" y="3325663"/>
            <a:ext cx="10236200" cy="2910241"/>
          </a:xfrm>
          <a:prstGeom prst="rect">
            <a:avLst/>
          </a:prstGeom>
          <a:solidFill>
            <a:srgbClr val="00B0F0">
              <a:alpha val="60000"/>
            </a:srgbClr>
          </a:solidFill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ectangle: Single Corner Snipped 11"/>
          <p:cNvSpPr/>
          <p:nvPr/>
        </p:nvSpPr>
        <p:spPr>
          <a:xfrm flipV="1">
            <a:off x="838200" y="3065232"/>
            <a:ext cx="914400" cy="914400"/>
          </a:xfrm>
          <a:prstGeom prst="snip1Rect">
            <a:avLst>
              <a:gd name="adj" fmla="val 33333"/>
            </a:avLst>
          </a:prstGeom>
          <a:solidFill>
            <a:srgbClr val="FBB505"/>
          </a:solidFill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38276" y="3325663"/>
            <a:ext cx="93853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600" b="1" dirty="0">
                <a:solidFill>
                  <a:schemeClr val="bg1"/>
                </a:solidFill>
                <a:latin typeface="Aqua Grotesque" pitchFamily="2" charset="0"/>
              </a:rPr>
              <a:t>COMMUNITY DRIVEN PROJECTS, COMMUNITY DRIVEN BUDGETING</a:t>
            </a:r>
          </a:p>
          <a:p>
            <a:pPr lvl="1" fontAlgn="base"/>
            <a:r>
              <a:rPr lang="en-US" sz="1600" dirty="0" err="1">
                <a:solidFill>
                  <a:schemeClr val="bg1"/>
                </a:solidFill>
                <a:latin typeface="Museo 300" panose="02000000000000000000" pitchFamily="2" charset="0"/>
              </a:rPr>
              <a:t>Pauselab</a:t>
            </a:r>
            <a:r>
              <a:rPr lang="en-US" sz="1600" dirty="0">
                <a:solidFill>
                  <a:schemeClr val="bg1"/>
                </a:solidFill>
                <a:latin typeface="Museo 300" panose="02000000000000000000" pitchFamily="2" charset="0"/>
              </a:rPr>
              <a:t> is a Charlottesville-based nonprofit that looks to facilitate civic engagement in the community. For their </a:t>
            </a:r>
            <a:r>
              <a:rPr lang="en-US" sz="1600" dirty="0" err="1">
                <a:solidFill>
                  <a:schemeClr val="bg1"/>
                </a:solidFill>
                <a:latin typeface="Museo 300" panose="02000000000000000000" pitchFamily="2" charset="0"/>
              </a:rPr>
              <a:t>BeCville</a:t>
            </a:r>
            <a:r>
              <a:rPr lang="en-US" sz="1600" dirty="0">
                <a:solidFill>
                  <a:schemeClr val="bg1"/>
                </a:solidFill>
                <a:latin typeface="Museo 300" panose="02000000000000000000" pitchFamily="2" charset="0"/>
              </a:rPr>
              <a:t> initiative, they were awarded a $15,000 grant to use on community projects. Rather than just initiate the projects on their own, they have decided to look toward the community for ideas. Therefore, they have employed a system called participatory budgeting where the residents themselves pitch ideas for projects and then also vote on these ideas to select a number to fund and actually carry out.</a:t>
            </a:r>
          </a:p>
          <a:p>
            <a:pPr fontAlgn="base"/>
            <a:r>
              <a:rPr lang="en-US" sz="1600" b="1" dirty="0">
                <a:solidFill>
                  <a:schemeClr val="bg1"/>
                </a:solidFill>
                <a:latin typeface="Aqua Grotesque" pitchFamily="2" charset="0"/>
              </a:rPr>
              <a:t>KEEPS THE COMMUNITY INVOLVED THROUGHOUT THE PROCESS</a:t>
            </a:r>
          </a:p>
          <a:p>
            <a:pPr lvl="1" fontAlgn="base"/>
            <a:r>
              <a:rPr lang="en-US" sz="1600" dirty="0">
                <a:solidFill>
                  <a:schemeClr val="bg1"/>
                </a:solidFill>
                <a:latin typeface="Museo 300" panose="02000000000000000000" pitchFamily="2" charset="0"/>
              </a:rPr>
              <a:t>The system serves three primary purposes: collection and exposition of ideas, compilation of proposals to and from the community, and facilitation of community input on which ideas will receive funding.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011042" y="3246209"/>
            <a:ext cx="522790" cy="491924"/>
            <a:chOff x="3958542" y="2008208"/>
            <a:chExt cx="522790" cy="491924"/>
          </a:xfrm>
          <a:solidFill>
            <a:srgbClr val="00B0F0"/>
          </a:solidFill>
        </p:grpSpPr>
        <p:sp>
          <p:nvSpPr>
            <p:cNvPr id="17" name="Rectangle 16"/>
            <p:cNvSpPr/>
            <p:nvPr/>
          </p:nvSpPr>
          <p:spPr>
            <a:xfrm>
              <a:off x="3958542" y="2008208"/>
              <a:ext cx="225706" cy="4919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55626" y="2008208"/>
              <a:ext cx="225706" cy="4919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404448" y="1144496"/>
            <a:ext cx="11345912" cy="1093766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 w="76200">
            <a:solidFill>
              <a:srgbClr val="FBB5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4" name="Picture 2" descr="PauseLab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7188" y="1201264"/>
            <a:ext cx="3365292" cy="98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6418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141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Arial</vt:lpstr>
      <vt:lpstr>Calibri Light</vt:lpstr>
      <vt:lpstr>Aqua Grotesque</vt:lpstr>
      <vt:lpstr>Museo 300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PAUSELAB</dc:title>
  <dc:creator>Sudipta Quabili</dc:creator>
  <cp:lastModifiedBy>Sudipta Quabili</cp:lastModifiedBy>
  <cp:revision>58</cp:revision>
  <dcterms:created xsi:type="dcterms:W3CDTF">2017-04-10T16:22:36Z</dcterms:created>
  <dcterms:modified xsi:type="dcterms:W3CDTF">2017-04-23T23:01:31Z</dcterms:modified>
</cp:coreProperties>
</file>

<file path=docProps/thumbnail.jpeg>
</file>